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8" r:id="rId6"/>
    <p:sldId id="261" r:id="rId7"/>
    <p:sldId id="263" r:id="rId8"/>
    <p:sldId id="262" r:id="rId9"/>
    <p:sldId id="267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6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3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E81D7-3E6B-1747-BB56-640AA301C4ED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7C160-4B8E-AA4F-BC5D-50DDB3E8D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33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7C160-4B8E-AA4F-BC5D-50DDB3E8D5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37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EC738-DE2A-BA4B-99DF-B67A80C01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D85DAF-5058-9A40-8BEF-327215A91F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4EF52-14BD-A645-828C-9E822F90B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A151F-4609-4646-BC33-B89F62F28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6F658-6EEB-B048-B6C4-567D2080B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57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77C59-0B2A-F841-9CA6-988686E5C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D23200-7FB2-2A41-928E-23BDF708B6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A50B2-CB71-7B43-9834-0CAB52065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0C0AB-A36D-1948-977A-67537F9B8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782CB5-A44B-174B-868E-2B7AD2BE9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14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926B99-26F0-8244-9865-3C2AA0FFA4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843D82-5A4B-2E4E-994B-71D957B07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C0C1A-2ABA-7640-9C91-8DE8E8160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67E8C-DC06-3546-B5E8-3996D1F23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F64E8-9B11-114D-B9C1-B00C2C28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174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D602D-E059-A84E-BBA2-B506EBEA8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17276-24F2-5045-A8B3-965CE01B1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87A43-23EB-0640-A535-F19CF28C3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273F0-44A5-434A-97F1-9D2D1052C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D56C5-C731-BF48-8AE9-6EA6A141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04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B2D1C-6BFA-0B49-80F3-D76C5DFE2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CEFAD-C882-0D45-A48D-20DAC5291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0837B-104E-1F4C-AB89-6C66B0084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B3F76-56A2-A34C-B6EF-347CD0B1F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9EE34-3185-494D-AAEF-E4F918220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3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5F6C2-0095-744F-BF5D-B6ACAB3BF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4EBED-1B51-7247-BBD9-F56D9B267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D18F6-9624-A748-A72E-47A8B8A84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B07F35-0B8A-F049-BDB4-7D8649E0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87BB7-FF56-3249-BDF2-DBBCEE2D2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F3547-768E-C747-A3A5-48DDE6E0D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08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D86E5-348A-0842-A8F1-D3AAA2E74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AB75E-0A91-EA45-8C38-3D24AF11F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B18EB-FA83-AB45-9CBA-BEA144855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8EB72-0568-9748-B326-143145C488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39F961-08C8-3549-AD39-7565BB5DF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13CDBE-6667-4F40-9662-FD68BC138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CEC35B-4F62-EC49-9E27-47C52849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2C58EF-AFB1-314C-B35F-5A146E6EE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45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AF30-12AC-B04F-9268-1AA95B232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8A30B-697D-5645-B5E4-F3E3310F0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D35E6E-4301-7046-914E-AC534E9B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94304B-AC73-E747-AD0F-59D9DF249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1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22FEE-B07F-314A-8153-A68FF4709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FBB21D-4D9C-9E40-849C-9411551D6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568D6-E3CF-2349-BFAB-BA624B2C8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46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3B69A-587C-2B44-8412-3DB90D4AB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899D1-3847-6C41-A027-9F5EFDD02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904261-6E15-6F4F-834B-9EC3CEE577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18751-C847-5D46-BEEA-98D8A693C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4665E-E42E-CF49-8707-4325228A8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7EB9C-C76B-C843-9F75-365154D19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19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0E5F-65D5-B145-93BE-ACD7F0AC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DFC012-3629-EA40-8D3A-38F43E4F69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471E8E-1696-4F47-8D9A-820EEAC59F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4AD2E-A324-CC49-9178-CF7808308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617755-1751-9045-A575-D629DD15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CC8BF4-A311-1E4D-B521-E8FD0521E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34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9CB352-2527-FA4F-98A5-C4F8FF805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7A0A4-764E-474C-A486-C4671A733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E5298-1640-D84E-BD56-5B80B38530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2BD65-3391-2944-991E-E19F88740928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EBEE0-11C9-B04A-898E-010D306AB3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03EA9-5E2F-2040-BDFD-A245316F4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FFF98-A552-A640-ABC5-AC0958A6E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57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.m4a"/><Relationship Id="rId7" Type="http://schemas.openxmlformats.org/officeDocument/2006/relationships/notesSlide" Target="../notesSlides/notesSlide1.xml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2.m4a"/><Relationship Id="rId10" Type="http://schemas.openxmlformats.org/officeDocument/2006/relationships/image" Target="../media/image3.png"/><Relationship Id="rId4" Type="http://schemas.microsoft.com/office/2007/relationships/media" Target="../media/media2.m4a"/><Relationship Id="rId9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9.m4a"/><Relationship Id="rId7" Type="http://schemas.openxmlformats.org/officeDocument/2006/relationships/image" Target="../media/image10.png"/><Relationship Id="rId2" Type="http://schemas.microsoft.com/office/2007/relationships/media" Target="../media/media19.m4a"/><Relationship Id="rId1" Type="http://schemas.openxmlformats.org/officeDocument/2006/relationships/tags" Target="../tags/tag10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20.m4a"/><Relationship Id="rId4" Type="http://schemas.microsoft.com/office/2007/relationships/media" Target="../media/media20.m4a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21.m4a"/><Relationship Id="rId7" Type="http://schemas.openxmlformats.org/officeDocument/2006/relationships/image" Target="../media/image11.png"/><Relationship Id="rId2" Type="http://schemas.microsoft.com/office/2007/relationships/media" Target="../media/media21.m4a"/><Relationship Id="rId1" Type="http://schemas.openxmlformats.org/officeDocument/2006/relationships/tags" Target="../tags/tag1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22.m4a"/><Relationship Id="rId4" Type="http://schemas.microsoft.com/office/2007/relationships/media" Target="../media/media22.m4a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3.m4a"/><Relationship Id="rId7" Type="http://schemas.openxmlformats.org/officeDocument/2006/relationships/image" Target="../media/image4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4.m4a"/><Relationship Id="rId4" Type="http://schemas.microsoft.com/office/2007/relationships/media" Target="../media/media4.m4a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5.m4a"/><Relationship Id="rId7" Type="http://schemas.openxmlformats.org/officeDocument/2006/relationships/image" Target="../media/image5.png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6.m4a"/><Relationship Id="rId4" Type="http://schemas.microsoft.com/office/2007/relationships/media" Target="../media/media6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3.png"/><Relationship Id="rId2" Type="http://schemas.microsoft.com/office/2007/relationships/media" Target="../media/media7.m4a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8.m4a"/><Relationship Id="rId4" Type="http://schemas.microsoft.com/office/2007/relationships/media" Target="../media/media8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9.m4a"/><Relationship Id="rId7" Type="http://schemas.openxmlformats.org/officeDocument/2006/relationships/image" Target="../media/image6.png"/><Relationship Id="rId2" Type="http://schemas.microsoft.com/office/2007/relationships/media" Target="../media/media9.m4a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10.m4a"/><Relationship Id="rId4" Type="http://schemas.microsoft.com/office/2007/relationships/media" Target="../media/media10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1.m4a"/><Relationship Id="rId7" Type="http://schemas.openxmlformats.org/officeDocument/2006/relationships/image" Target="../media/image7.png"/><Relationship Id="rId2" Type="http://schemas.microsoft.com/office/2007/relationships/media" Target="../media/media11.m4a"/><Relationship Id="rId1" Type="http://schemas.openxmlformats.org/officeDocument/2006/relationships/tags" Target="../tags/tag6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12.m4a"/><Relationship Id="rId4" Type="http://schemas.microsoft.com/office/2007/relationships/media" Target="../media/media12.m4a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3.m4a"/><Relationship Id="rId7" Type="http://schemas.openxmlformats.org/officeDocument/2006/relationships/image" Target="../media/image8.png"/><Relationship Id="rId2" Type="http://schemas.microsoft.com/office/2007/relationships/media" Target="../media/media13.m4a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14.m4a"/><Relationship Id="rId4" Type="http://schemas.microsoft.com/office/2007/relationships/media" Target="../media/media14.m4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5.m4a"/><Relationship Id="rId7" Type="http://schemas.openxmlformats.org/officeDocument/2006/relationships/image" Target="../media/image9.png"/><Relationship Id="rId2" Type="http://schemas.microsoft.com/office/2007/relationships/media" Target="../media/media15.m4a"/><Relationship Id="rId1" Type="http://schemas.openxmlformats.org/officeDocument/2006/relationships/tags" Target="../tags/tag8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16.m4a"/><Relationship Id="rId4" Type="http://schemas.microsoft.com/office/2007/relationships/media" Target="../media/media16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7" Type="http://schemas.openxmlformats.org/officeDocument/2006/relationships/image" Target="../media/image3.png"/><Relationship Id="rId2" Type="http://schemas.microsoft.com/office/2007/relationships/media" Target="../media/media17.m4a"/><Relationship Id="rId1" Type="http://schemas.openxmlformats.org/officeDocument/2006/relationships/tags" Target="../tags/tag9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18.m4a"/><Relationship Id="rId4" Type="http://schemas.microsoft.com/office/2007/relationships/media" Target="../media/media1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5786B65-D8D4-1749-AB30-7E5D850FA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876" y="354341"/>
            <a:ext cx="9144000" cy="169688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King County Washington </a:t>
            </a:r>
          </a:p>
          <a:p>
            <a:r>
              <a:rPr lang="en-US" sz="4000" dirty="0">
                <a:latin typeface="Helvetica" pitchFamily="2" charset="0"/>
              </a:rPr>
              <a:t>Housing Dataset Analysis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A1646BC-DC37-2749-A8F7-92E5D9B82C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50124" y="949895"/>
            <a:ext cx="8371793" cy="58602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9183C-55E0-B247-836C-B1C4120D5B01}"/>
              </a:ext>
            </a:extLst>
          </p:cNvPr>
          <p:cNvSpPr txBox="1"/>
          <p:nvPr/>
        </p:nvSpPr>
        <p:spPr>
          <a:xfrm>
            <a:off x="4611326" y="5908105"/>
            <a:ext cx="2449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Author: Brennan Mathis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4FED0B2-92E2-B742-918F-68FB63CCB87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56E7F9B-D52E-1A4B-8564-1BD3C521928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2781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97"/>
    </mc:Choice>
    <mc:Fallback xmlns="">
      <p:transition spd="slow" advTm="8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1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" objId="4"/>
        <p14:stopEvt time="8897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843-1F6E-6547-BAE2-BAE1072E7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Renovation Effect on Homes </a:t>
            </a:r>
            <a:br>
              <a:rPr lang="en-US" dirty="0"/>
            </a:br>
            <a:r>
              <a:rPr lang="en-US" dirty="0"/>
              <a:t>Over 50 (Years Old)</a:t>
            </a:r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6BB6950B-30B3-CC4E-A654-A184D88D2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2128821" y="1825625"/>
            <a:ext cx="7934358" cy="4351338"/>
          </a:xfr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8CBD890-FFC1-7248-9047-B73D0773CB7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F8512B-D051-4F4E-A05D-EFB72AF3DE57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070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81"/>
    </mc:Choice>
    <mc:Fallback xmlns="">
      <p:transition spd="slow" advTm="38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86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45" objId="3"/>
        <p14:stopEvt time="38581" objId="3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80A38-819A-AE46-87FE-A43964DDA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35276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you.</a:t>
            </a:r>
          </a:p>
        </p:txBody>
      </p:sp>
      <p:pic>
        <p:nvPicPr>
          <p:cNvPr id="11" name="Content Placeholder 10" descr="A picture containing toy&#10;&#10;Description automatically generated">
            <a:extLst>
              <a:ext uri="{FF2B5EF4-FFF2-40B4-BE49-F238E27FC236}">
                <a16:creationId xmlns:a16="http://schemas.microsoft.com/office/drawing/2014/main" id="{B7F46C64-4ADE-2F40-90A7-07C537CF1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66F6BBB-28DF-DD44-A233-3D1D69937B5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9EFD9C9-793E-D149-B44D-0E3B44FA1623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5161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33"/>
    </mc:Choice>
    <mc:Fallback xmlns="">
      <p:transition spd="slow" advTm="9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2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54" objId="3"/>
        <p14:stopEvt time="7232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86BF6-8207-6A43-897B-25292243B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dirty="0"/>
              <a:t>Average Home Price: $540,297</a:t>
            </a:r>
            <a:br>
              <a:rPr lang="en-US" sz="3200" dirty="0"/>
            </a:br>
            <a:r>
              <a:rPr lang="en-US" sz="3200" dirty="0"/>
              <a:t>Average Number of Bedrooms: 3.4</a:t>
            </a:r>
            <a:br>
              <a:rPr lang="en-US" sz="3200" dirty="0"/>
            </a:br>
            <a:r>
              <a:rPr lang="en-US" sz="3200" dirty="0"/>
              <a:t>Average Price for 3 BR House: $466,294</a:t>
            </a:r>
          </a:p>
        </p:txBody>
      </p:sp>
      <p:pic>
        <p:nvPicPr>
          <p:cNvPr id="5" name="Content Placeholder 4" descr="A picture containing sitting, white, large, drawing&#10;&#10;Description automatically generated">
            <a:extLst>
              <a:ext uri="{FF2B5EF4-FFF2-40B4-BE49-F238E27FC236}">
                <a16:creationId xmlns:a16="http://schemas.microsoft.com/office/drawing/2014/main" id="{956C42D9-9B6E-7B47-A899-8D469B33F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1922264" y="1690688"/>
            <a:ext cx="8347472" cy="4707631"/>
          </a:xfr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7C5F99B-BB7E-6A4A-BB72-7C4B56BDA4B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5341643-4C2A-6F4B-B004-7E3A05467B25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8450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51"/>
    </mc:Choice>
    <mc:Fallback xmlns="">
      <p:transition spd="slow" advTm="31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8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870" objId="3"/>
        <p14:stopEvt time="31351" objId="3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DBDA4-CE6F-1940-876F-C2747E02F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869" y="2187109"/>
            <a:ext cx="4721772" cy="3063875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Helvetica" pitchFamily="2" charset="0"/>
              </a:rPr>
              <a:t>Each bedroom in a home can increase the value of a home by an average of $127,573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24B415-A454-2B41-B56C-71D8BA02ED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5696606" y="810747"/>
            <a:ext cx="6231758" cy="4885859"/>
          </a:xfr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EEBDA29-A7B3-BA42-B7E6-B58E175EA55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2233DDD-B89E-3F49-A5DF-983ECEDC800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789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18"/>
    </mc:Choice>
    <mc:Fallback xmlns="">
      <p:transition spd="slow" advTm="50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3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63" objId="3"/>
        <p14:stopEvt time="50018" objId="3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55C6D-F6C2-E44D-A3F5-77DADF71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762" y="1739844"/>
            <a:ext cx="5390589" cy="5465534"/>
          </a:xfrm>
        </p:spPr>
        <p:txBody>
          <a:bodyPr>
            <a:noAutofit/>
          </a:bodyPr>
          <a:lstStyle/>
          <a:p>
            <a:r>
              <a:rPr lang="en-US" sz="3600" dirty="0">
                <a:latin typeface="Helvetica" pitchFamily="2" charset="0"/>
              </a:rPr>
              <a:t>1 Bedroom: $ 318,239</a:t>
            </a:r>
            <a:br>
              <a:rPr lang="en-US" sz="3600" dirty="0">
                <a:latin typeface="Helvetica" pitchFamily="2" charset="0"/>
              </a:rPr>
            </a:br>
            <a:br>
              <a:rPr lang="en-US" sz="3600" dirty="0">
                <a:latin typeface="Helvetica" pitchFamily="2" charset="0"/>
              </a:rPr>
            </a:br>
            <a:r>
              <a:rPr lang="en-US" sz="3600" dirty="0">
                <a:latin typeface="Helvetica" pitchFamily="2" charset="0"/>
              </a:rPr>
              <a:t>2 Bedroom: $ 200,693</a:t>
            </a:r>
            <a:br>
              <a:rPr lang="en-US" sz="3600" dirty="0">
                <a:latin typeface="Helvetica" pitchFamily="2" charset="0"/>
              </a:rPr>
            </a:br>
            <a:br>
              <a:rPr lang="en-US" sz="3600" dirty="0">
                <a:latin typeface="Helvetica" pitchFamily="2" charset="0"/>
              </a:rPr>
            </a:br>
            <a:r>
              <a:rPr lang="en-US" sz="3600" dirty="0">
                <a:latin typeface="Helvetica" pitchFamily="2" charset="0"/>
              </a:rPr>
              <a:t>3 Bedroom: $ 155,431</a:t>
            </a:r>
            <a:br>
              <a:rPr lang="en-US" sz="3200" dirty="0">
                <a:latin typeface="Helvetica" pitchFamily="2" charset="0"/>
              </a:rPr>
            </a:br>
            <a:br>
              <a:rPr lang="en-US" sz="3200" dirty="0">
                <a:latin typeface="Helvetica" pitchFamily="2" charset="0"/>
              </a:rPr>
            </a:br>
            <a:endParaRPr lang="en-US" sz="3200" dirty="0"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03CA1-A04D-E749-BD7E-1B62A1C1CACA}"/>
              </a:ext>
            </a:extLst>
          </p:cNvPr>
          <p:cNvSpPr txBox="1"/>
          <p:nvPr/>
        </p:nvSpPr>
        <p:spPr>
          <a:xfrm>
            <a:off x="2591600" y="411023"/>
            <a:ext cx="6715685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Helvetica" pitchFamily="2" charset="0"/>
              </a:rPr>
              <a:t>Average Bedroom Price</a:t>
            </a:r>
          </a:p>
          <a:p>
            <a:pPr algn="ctr"/>
            <a:r>
              <a:rPr lang="en-US" sz="4400" dirty="0">
                <a:latin typeface="Helvetica" pitchFamily="2" charset="0"/>
              </a:rPr>
              <a:t>Per Bedroom in Home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5A5967F-F0C9-C444-9254-963CE34CA732}"/>
              </a:ext>
            </a:extLst>
          </p:cNvPr>
          <p:cNvSpPr txBox="1">
            <a:spLocks/>
          </p:cNvSpPr>
          <p:nvPr/>
        </p:nvSpPr>
        <p:spPr>
          <a:xfrm>
            <a:off x="6487885" y="1310190"/>
            <a:ext cx="5638800" cy="54655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Helvetica" pitchFamily="2" charset="0"/>
              </a:rPr>
              <a:t>4 Bedroom: $ 158,891</a:t>
            </a:r>
            <a:br>
              <a:rPr lang="en-US" sz="3600" dirty="0">
                <a:latin typeface="Helvetica" pitchFamily="2" charset="0"/>
              </a:rPr>
            </a:br>
            <a:br>
              <a:rPr lang="en-US" sz="3600" dirty="0">
                <a:latin typeface="Helvetica" pitchFamily="2" charset="0"/>
              </a:rPr>
            </a:br>
            <a:r>
              <a:rPr lang="en-US" sz="3600" dirty="0">
                <a:latin typeface="Helvetica" pitchFamily="2" charset="0"/>
              </a:rPr>
              <a:t>5 Bedroom: $ 157,374</a:t>
            </a:r>
            <a:br>
              <a:rPr lang="en-US" sz="3600" dirty="0">
                <a:latin typeface="Helvetica" pitchFamily="2" charset="0"/>
              </a:rPr>
            </a:br>
            <a:br>
              <a:rPr lang="en-US" sz="3600" dirty="0">
                <a:latin typeface="Helvetica" pitchFamily="2" charset="0"/>
              </a:rPr>
            </a:br>
            <a:r>
              <a:rPr lang="en-US" sz="3600" dirty="0">
                <a:latin typeface="Helvetica" pitchFamily="2" charset="0"/>
              </a:rPr>
              <a:t>6 Bedroom: $ 137,642</a:t>
            </a: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F6CAE29-1BB4-AE46-AFBE-BCD0AC0AF17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5B0055E-4782-F74A-BE00-96F766B2BF4E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668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100"/>
    </mc:Choice>
    <mc:Fallback xmlns="">
      <p:transition spd="slow" advTm="66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32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13" objId="3"/>
        <p14:stopEvt time="64381" objId="3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C400C-BB39-0948-A0D7-FE83D48F9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564" y="630693"/>
            <a:ext cx="6672943" cy="784406"/>
          </a:xfrm>
        </p:spPr>
        <p:txBody>
          <a:bodyPr>
            <a:normAutofit/>
          </a:bodyPr>
          <a:lstStyle/>
          <a:p>
            <a:r>
              <a:rPr lang="en-US" sz="2800" dirty="0"/>
              <a:t>Square Meter Living Area Vs. Price ($10,000)</a:t>
            </a:r>
          </a:p>
        </p:txBody>
      </p:sp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68F5A640-7569-3D43-A2A4-F30AF97516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6052" y="1252448"/>
            <a:ext cx="6516007" cy="440042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9E8C14B-74DD-DD4E-9A36-2E2B03134D8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0F1C9C-C6FD-8C4F-AB85-CA616B1EDCB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D0CF0C-10E7-5D4D-95D1-080DB4D2EF2B}"/>
              </a:ext>
            </a:extLst>
          </p:cNvPr>
          <p:cNvSpPr txBox="1"/>
          <p:nvPr/>
        </p:nvSpPr>
        <p:spPr>
          <a:xfrm>
            <a:off x="3758916" y="5951457"/>
            <a:ext cx="42122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Each individual square meter of living area </a:t>
            </a:r>
          </a:p>
          <a:p>
            <a:pPr algn="ctr"/>
            <a:r>
              <a:rPr lang="en-US" dirty="0"/>
              <a:t>can increase value of the home by 0.4%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628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05"/>
    </mc:Choice>
    <mc:Fallback xmlns="">
      <p:transition spd="slow" advTm="19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1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25" objId="3"/>
        <p14:stopEvt time="19205" objId="3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AFC7A-9626-8540-8A30-34A41B869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Helvetica" pitchFamily="2" charset="0"/>
              </a:rPr>
              <a:t>Grade Effect on Price</a:t>
            </a:r>
          </a:p>
        </p:txBody>
      </p:sp>
      <p:pic>
        <p:nvPicPr>
          <p:cNvPr id="5" name="Content Placeholder 4" descr="A picture containing sitting, white, room&#10;&#10;Description automatically generated">
            <a:extLst>
              <a:ext uri="{FF2B5EF4-FFF2-40B4-BE49-F238E27FC236}">
                <a16:creationId xmlns:a16="http://schemas.microsoft.com/office/drawing/2014/main" id="{0E8677C0-6EEF-A445-9FDF-DD6BBA290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2158853" y="1405212"/>
            <a:ext cx="7622045" cy="4351338"/>
          </a:xfr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4FD9C62-A4AA-1849-AD26-63C31DDAFEE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E56D275-143E-0244-8001-24E2116568F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CF8EF1-7382-F745-BB99-509802F3E735}"/>
              </a:ext>
            </a:extLst>
          </p:cNvPr>
          <p:cNvSpPr txBox="1"/>
          <p:nvPr/>
        </p:nvSpPr>
        <p:spPr>
          <a:xfrm>
            <a:off x="3097348" y="6163127"/>
            <a:ext cx="5862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Every increase in grade unit can increase home value by 32%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35892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26"/>
    </mc:Choice>
    <mc:Fallback xmlns="">
      <p:transition spd="slow" advTm="48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1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37" objId="3"/>
        <p14:stopEvt time="47382" objId="3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F4A5D-9E50-A342-BCC5-3D023B405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between Home Grade and Age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19865AF6-BA13-9344-A3F3-952BAAF4E6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2858580" y="1825625"/>
            <a:ext cx="6474840" cy="4351338"/>
          </a:xfr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0C30837-DDF3-CE4D-88F3-2FBFACD87A8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4E3B901-BE0B-6545-AB00-F982C6B3433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988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347"/>
    </mc:Choice>
    <mc:Fallback xmlns="">
      <p:transition spd="slow" advTm="74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33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08" objId="3"/>
        <p14:stopEvt time="74347" objId="3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0EF75-FCEC-F648-9F74-90D3F383D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Home Age Affect on Value</a:t>
            </a:r>
          </a:p>
        </p:txBody>
      </p:sp>
      <p:pic>
        <p:nvPicPr>
          <p:cNvPr id="5" name="Content Placeholder 4" descr="A picture containing fence, knife&#10;&#10;Description automatically generated">
            <a:extLst>
              <a:ext uri="{FF2B5EF4-FFF2-40B4-BE49-F238E27FC236}">
                <a16:creationId xmlns:a16="http://schemas.microsoft.com/office/drawing/2014/main" id="{811DCCFE-D57C-1D45-9D06-64DCA62DB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2284977" y="1342149"/>
            <a:ext cx="7622045" cy="4351338"/>
          </a:xfr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54C21CB-C675-9945-874C-ED00648B4F3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0E12257-42F8-3746-8C53-83D93CAC2E14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F54181-F24E-8C48-9FCB-87559CCCE6D7}"/>
              </a:ext>
            </a:extLst>
          </p:cNvPr>
          <p:cNvSpPr txBox="1"/>
          <p:nvPr/>
        </p:nvSpPr>
        <p:spPr>
          <a:xfrm>
            <a:off x="2081048" y="5929868"/>
            <a:ext cx="87230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Condition and Grade have a stronger overall effect on price, especially on older properties, </a:t>
            </a:r>
          </a:p>
          <a:p>
            <a:pPr algn="ctr"/>
            <a:r>
              <a:rPr lang="en-US" dirty="0"/>
              <a:t>some of which present much higher values dependent on those criteria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9662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72"/>
    </mc:Choice>
    <mc:Fallback xmlns="">
      <p:transition spd="slow" advTm="46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8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34" objId="3"/>
        <p14:stopEvt time="46572" objId="3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F8AE0-214F-6A48-A0E6-C7D86D56E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06286"/>
            <a:ext cx="11338560" cy="91439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Renovated Homes        Non-Renovated Homes</a:t>
            </a:r>
            <a:br>
              <a:rPr lang="en-US" dirty="0">
                <a:latin typeface="Helvetica" pitchFamily="2" charset="0"/>
              </a:rPr>
            </a:br>
            <a:br>
              <a:rPr lang="en-US" dirty="0">
                <a:latin typeface="Helvetica" pitchFamily="2" charset="0"/>
              </a:rPr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2781FC-C1B1-924E-B38F-4315228ED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8" y="1844221"/>
            <a:ext cx="5027022" cy="297597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Average Price: $ </a:t>
            </a:r>
            <a:r>
              <a:rPr lang="en-US" sz="3200" dirty="0">
                <a:latin typeface="Helvetica" pitchFamily="2" charset="0"/>
              </a:rPr>
              <a:t>768,902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Average Grade: 7.75 out of 13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3% of homes are renovated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80AF5722-A966-FE43-96DE-4E1A10158F17}"/>
              </a:ext>
            </a:extLst>
          </p:cNvPr>
          <p:cNvSpPr txBox="1">
            <a:spLocks/>
          </p:cNvSpPr>
          <p:nvPr/>
        </p:nvSpPr>
        <p:spPr>
          <a:xfrm>
            <a:off x="6030685" y="1844221"/>
            <a:ext cx="5575663" cy="2975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Average Price : $ </a:t>
            </a:r>
            <a:r>
              <a:rPr lang="en-US" sz="3200" dirty="0">
                <a:latin typeface="Helvetica" pitchFamily="2" charset="0"/>
              </a:rPr>
              <a:t>532,140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Average Grade : 7.65 out of 13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97% of homes are not renovated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308EF2B-1F10-BB44-85C6-C4783EEC22F1}"/>
              </a:ext>
            </a:extLst>
          </p:cNvPr>
          <p:cNvCxnSpPr>
            <a:cxnSpLocks/>
          </p:cNvCxnSpPr>
          <p:nvPr/>
        </p:nvCxnSpPr>
        <p:spPr>
          <a:xfrm>
            <a:off x="5878286" y="254725"/>
            <a:ext cx="0" cy="4265024"/>
          </a:xfrm>
          <a:prstGeom prst="line">
            <a:avLst/>
          </a:prstGeom>
          <a:ln w="317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D152F68-4AAC-1843-9174-36D74A9988E3}"/>
              </a:ext>
            </a:extLst>
          </p:cNvPr>
          <p:cNvSpPr txBox="1"/>
          <p:nvPr/>
        </p:nvSpPr>
        <p:spPr>
          <a:xfrm>
            <a:off x="1711073" y="5367048"/>
            <a:ext cx="863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Renovating your home before selling can increase the value of your home by over $60,000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47FD6D-5FD3-E247-8492-2FCF10E6B2EA}"/>
              </a:ext>
            </a:extLst>
          </p:cNvPr>
          <p:cNvSpPr txBox="1"/>
          <p:nvPr/>
        </p:nvSpPr>
        <p:spPr>
          <a:xfrm>
            <a:off x="2328615" y="4798815"/>
            <a:ext cx="7953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Price for Non-Renovated Homes with Grade over 7: $ 701,337</a:t>
            </a: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245A352-8E66-EA4D-98DB-356C660E608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AE207E-5C5F-DF45-9AC1-77C187DD4F5A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2340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221"/>
    </mc:Choice>
    <mc:Fallback xmlns="">
      <p:transition spd="slow" advTm="67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53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32" objId="3"/>
        <p14:stopEvt time="66459" objId="3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1428</TotalTime>
  <Words>264</Words>
  <Application>Microsoft Macintosh PowerPoint</Application>
  <PresentationFormat>Widescreen</PresentationFormat>
  <Paragraphs>34</Paragraphs>
  <Slides>11</Slides>
  <Notes>1</Notes>
  <HiddenSlides>0</HiddenSlides>
  <MMClips>22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Office Theme</vt:lpstr>
      <vt:lpstr>PowerPoint Presentation</vt:lpstr>
      <vt:lpstr>Average Home Price: $540,297 Average Number of Bedrooms: 3.4 Average Price for 3 BR House: $466,294</vt:lpstr>
      <vt:lpstr>Each bedroom in a home can increase the value of a home by an average of $127,573</vt:lpstr>
      <vt:lpstr>1 Bedroom: $ 318,239  2 Bedroom: $ 200,693  3 Bedroom: $ 155,431  </vt:lpstr>
      <vt:lpstr>Square Meter Living Area Vs. Price ($10,000)</vt:lpstr>
      <vt:lpstr>Grade Effect on Price</vt:lpstr>
      <vt:lpstr>Relationship between Home Grade and Age</vt:lpstr>
      <vt:lpstr>Home Age Affect on Value</vt:lpstr>
      <vt:lpstr>Renovated Homes        Non-Renovated Homes  </vt:lpstr>
      <vt:lpstr>Renovation Effect on Homes  Over 50 (Years Old)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Brennan Mathis</dc:creator>
  <cp:lastModifiedBy>Brennan Mathis</cp:lastModifiedBy>
  <cp:revision>29</cp:revision>
  <dcterms:created xsi:type="dcterms:W3CDTF">2020-05-16T21:52:43Z</dcterms:created>
  <dcterms:modified xsi:type="dcterms:W3CDTF">2020-05-19T16:53:24Z</dcterms:modified>
</cp:coreProperties>
</file>

<file path=docProps/thumbnail.jpeg>
</file>